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9" autoAdjust="0"/>
    <p:restoredTop sz="94602" autoAdjust="0"/>
  </p:normalViewPr>
  <p:slideViewPr>
    <p:cSldViewPr snapToGrid="0" snapToObjects="1">
      <p:cViewPr varScale="1">
        <p:scale>
          <a:sx n="87" d="100"/>
          <a:sy n="87" d="100"/>
        </p:scale>
        <p:origin x="-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DA710-4266-C04E-BA30-1F85B5A3215D}" type="datetimeFigureOut">
              <a:rPr lang="en-US" smtClean="0"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89313-8663-0245-AE70-2A3EA11530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0BA10-0103-8442-B272-70DDE30CE695}" type="datetimeFigureOut">
              <a:rPr lang="en-US" smtClean="0"/>
              <a:t>4/11/12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A3EEC-1B49-7740-863D-1B69B61AD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E9F22D-B03B-264A-8250-8C9E6CC3F0B8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2FFE0C0-116B-B141-9612-428CCD794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yleb/Desktop/60_Deg_Fire_Test%20copy.avi" TargetMode="Externa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Swirl Injector Design on Hybrid Rocket Fuel Regression 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5"/>
            <a:ext cx="4038600" cy="7485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Presented by Kyle </a:t>
            </a:r>
            <a:r>
              <a:rPr lang="en-US" dirty="0" err="1" smtClean="0"/>
              <a:t>Bowerman</a:t>
            </a:r>
            <a:endParaRPr lang="en-US" dirty="0" smtClean="0"/>
          </a:p>
          <a:p>
            <a:r>
              <a:rPr lang="en-US" dirty="0" smtClean="0"/>
              <a:t>Team Member, Raul Lugo</a:t>
            </a:r>
          </a:p>
          <a:p>
            <a:r>
              <a:rPr lang="en-US" dirty="0" smtClean="0"/>
              <a:t>Mentor, Matthew Summers</a:t>
            </a:r>
            <a:endParaRPr lang="en-US" dirty="0"/>
          </a:p>
        </p:txBody>
      </p:sp>
      <p:pic>
        <p:nvPicPr>
          <p:cNvPr id="4" name="Picture 3" descr="188192_140297982704128_8550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84" y="4827137"/>
            <a:ext cx="1285758" cy="1735773"/>
          </a:xfrm>
          <a:prstGeom prst="rect">
            <a:avLst/>
          </a:prstGeom>
        </p:spPr>
      </p:pic>
      <p:pic>
        <p:nvPicPr>
          <p:cNvPr id="5" name="Content Placeholder 3" descr="Screen Shot 2012-02-06 at 11.33.50 AM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260" t="10995" r="1260" b="11455"/>
          <a:stretch/>
        </p:blipFill>
        <p:spPr bwMode="auto">
          <a:xfrm>
            <a:off x="295041" y="1891172"/>
            <a:ext cx="4114566" cy="1806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041" y="1046480"/>
            <a:ext cx="351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 and Results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ASU NASA Space Grant Consortium</a:t>
            </a:r>
          </a:p>
          <a:p>
            <a:r>
              <a:rPr lang="en-US" dirty="0" smtClean="0"/>
              <a:t>Raytheon Company</a:t>
            </a:r>
          </a:p>
          <a:p>
            <a:r>
              <a:rPr lang="en-US" dirty="0" smtClean="0"/>
              <a:t>Matthew Summers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 &amp; Comments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Design</a:t>
            </a:r>
          </a:p>
          <a:p>
            <a:r>
              <a:rPr lang="en-US" dirty="0" smtClean="0"/>
              <a:t>Test Setup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Future Endeavors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Simplistic Design</a:t>
            </a:r>
          </a:p>
          <a:p>
            <a:r>
              <a:rPr lang="en-US" dirty="0" smtClean="0"/>
              <a:t>Rapid Integration of Components</a:t>
            </a:r>
          </a:p>
          <a:p>
            <a:pPr lvl="1"/>
            <a:r>
              <a:rPr lang="en-US" dirty="0" smtClean="0"/>
              <a:t>Use of Forward and Rear Enclosures</a:t>
            </a:r>
          </a:p>
          <a:p>
            <a:pPr lvl="1"/>
            <a:r>
              <a:rPr lang="en-US" dirty="0" smtClean="0"/>
              <a:t>Easy to Change Injector and Grains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845" r="1266"/>
          <a:stretch>
            <a:fillRect/>
          </a:stretch>
        </p:blipFill>
        <p:spPr bwMode="auto">
          <a:xfrm>
            <a:off x="1022875" y="3748723"/>
            <a:ext cx="6887509" cy="257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98474" y="1300480"/>
            <a:ext cx="3657600" cy="414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Importance of Safety and Reliability</a:t>
            </a:r>
          </a:p>
          <a:p>
            <a:r>
              <a:rPr lang="en-US" dirty="0" smtClean="0"/>
              <a:t>Nitrous Oxide Tank and Line</a:t>
            </a:r>
          </a:p>
          <a:p>
            <a:r>
              <a:rPr lang="en-US" dirty="0" smtClean="0"/>
              <a:t>Integration of Three Pressure Transducers and Two Load Cells</a:t>
            </a:r>
          </a:p>
          <a:p>
            <a:pPr lvl="1"/>
            <a:r>
              <a:rPr lang="en-US" dirty="0" err="1" smtClean="0"/>
              <a:t>Venturi</a:t>
            </a:r>
            <a:r>
              <a:rPr lang="en-US" dirty="0" smtClean="0"/>
              <a:t> Meter </a:t>
            </a:r>
            <a:r>
              <a:rPr lang="en-US" dirty="0" err="1" smtClean="0"/>
              <a:t>Sytem</a:t>
            </a:r>
            <a:endParaRPr lang="en-US" dirty="0" smtClean="0"/>
          </a:p>
          <a:p>
            <a:pPr lvl="1"/>
            <a:r>
              <a:rPr lang="en-US" dirty="0" smtClean="0"/>
              <a:t>Thrust </a:t>
            </a:r>
          </a:p>
          <a:p>
            <a:pPr lvl="1"/>
            <a:r>
              <a:rPr lang="en-US" dirty="0" smtClean="0"/>
              <a:t>Mass Flow Rate of NOS</a:t>
            </a:r>
          </a:p>
          <a:p>
            <a:r>
              <a:rPr lang="en-US" dirty="0" err="1" smtClean="0"/>
              <a:t>Pyrodex</a:t>
            </a:r>
            <a:r>
              <a:rPr lang="en-US" dirty="0" smtClean="0"/>
              <a:t> Pellet-</a:t>
            </a:r>
            <a:r>
              <a:rPr lang="en-US" dirty="0" err="1" smtClean="0"/>
              <a:t>Bridgewire</a:t>
            </a:r>
            <a:r>
              <a:rPr lang="en-US" dirty="0" smtClean="0"/>
              <a:t> Igniter</a:t>
            </a:r>
          </a:p>
          <a:p>
            <a:r>
              <a:rPr lang="en-US" dirty="0" smtClean="0"/>
              <a:t>DATAQ DI-718B Data Acquisition System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732" y="2198469"/>
            <a:ext cx="4198268" cy="40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Video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60 Degree Injector</a:t>
            </a:r>
            <a:endParaRPr lang="en-US" dirty="0"/>
          </a:p>
        </p:txBody>
      </p:sp>
      <p:pic>
        <p:nvPicPr>
          <p:cNvPr id="8" name="60_Deg_Fire_Test copy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Degree Swirl Injector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Average Burn Time: 5.12 seconds</a:t>
            </a:r>
          </a:p>
          <a:p>
            <a:r>
              <a:rPr lang="en-US" dirty="0" smtClean="0"/>
              <a:t>Initial Spike Due to Solid Igniter Propellant</a:t>
            </a:r>
          </a:p>
          <a:p>
            <a:r>
              <a:rPr lang="en-US" dirty="0" smtClean="0"/>
              <a:t>Average Thrust of 36.63lbf</a:t>
            </a:r>
          </a:p>
          <a:p>
            <a:r>
              <a:rPr lang="en-US" dirty="0" smtClean="0"/>
              <a:t>Average Chamber Pressure of 114.2 psi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85" y="1600200"/>
            <a:ext cx="3128602" cy="2346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85" y="4332415"/>
            <a:ext cx="3171870" cy="237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Degree Swirl Injector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Mass Flow Rate of 0.2370 lb/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Results for Thrust, Pressure, and Flow Rate Were Lower Than Expected Due to the Oxidizer Tank Nearing Empty After Many Cold-Fire Tests </a:t>
            </a:r>
          </a:p>
          <a:p>
            <a:r>
              <a:rPr lang="en-US" dirty="0" smtClean="0"/>
              <a:t>Regression Rate of Grain Was Calculated to be </a:t>
            </a:r>
            <a:r>
              <a:rPr lang="en-US" dirty="0" smtClean="0"/>
              <a:t>0.0314 </a:t>
            </a:r>
            <a:r>
              <a:rPr lang="en-US" dirty="0" smtClean="0"/>
              <a:t>in/</a:t>
            </a:r>
            <a:r>
              <a:rPr lang="en-US" dirty="0" err="1" smtClean="0"/>
              <a:t>s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91" y="3027787"/>
            <a:ext cx="3756847" cy="2817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Post and Prior Burn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Post</a:t>
            </a:r>
            <a:endParaRPr lang="en-US" dirty="0"/>
          </a:p>
        </p:txBody>
      </p:sp>
      <p:pic>
        <p:nvPicPr>
          <p:cNvPr id="7" name="Picture 6" descr="Screen Shot 2012-04-05 at 2.34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08" y="2584373"/>
            <a:ext cx="2999056" cy="3369069"/>
          </a:xfrm>
          <a:prstGeom prst="rect">
            <a:avLst/>
          </a:prstGeom>
        </p:spPr>
      </p:pic>
      <p:pic>
        <p:nvPicPr>
          <p:cNvPr id="8" name="Picture 7" descr="Screen Shot 2012-04-05 at 2.35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364" y="2584373"/>
            <a:ext cx="2593160" cy="34198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Preliminary Tests on the 60 Degree Injectors Aided in the Understanding and Experience of Conducing Hot Fire Tests</a:t>
            </a:r>
          </a:p>
          <a:p>
            <a:r>
              <a:rPr lang="en-US" dirty="0" smtClean="0"/>
              <a:t>Future Tests Will be Carried Out on Each of the Swirl Injector Designs to Properly Characterize Each Injectors Effect </a:t>
            </a:r>
          </a:p>
          <a:p>
            <a:r>
              <a:rPr lang="en-US" dirty="0" smtClean="0"/>
              <a:t>Oxidizer Mass Flow Rate, Burn Time, and Ignition Events Will be Regulated for Future Tests to Ensure an Improvement of the Accuracy of  Data Obtained</a:t>
            </a:r>
          </a:p>
          <a:p>
            <a:r>
              <a:rPr lang="en-US" dirty="0" smtClean="0"/>
              <a:t>Grains Will Undergo Molding From a Foam Based Material to Help Measure the Difference Grain Volume Prior and Post Burn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&amp; Future Work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299</TotalTime>
  <Words>298</Words>
  <Application>Microsoft Office PowerPoint</Application>
  <PresentationFormat>On-screen Show (4:3)</PresentationFormat>
  <Paragraphs>51</Paragraphs>
  <Slides>11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Advantage</vt:lpstr>
      <vt:lpstr>Effects of Swirl Injector Design on Hybrid Rocket Fuel Regression Rate</vt:lpstr>
      <vt:lpstr>Presentation Summary</vt:lpstr>
      <vt:lpstr>Motor Design</vt:lpstr>
      <vt:lpstr>Test Setup</vt:lpstr>
      <vt:lpstr>Test Video</vt:lpstr>
      <vt:lpstr>60 Degree Swirl Injector Results</vt:lpstr>
      <vt:lpstr>60 Degree Swirl Injector Results</vt:lpstr>
      <vt:lpstr>Grain Post and Prior Burn</vt:lpstr>
      <vt:lpstr>Conclusion</vt:lpstr>
      <vt:lpstr>Special Thanks</vt:lpstr>
      <vt:lpstr>Thank You! Questions &amp; Comments</vt:lpstr>
    </vt:vector>
  </TitlesOfParts>
  <Company>Apple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Swirl Injector Design on Hybrid Rocket Fuel Regression Rate</dc:title>
  <dc:creator>KJ</dc:creator>
  <cp:lastModifiedBy>K B</cp:lastModifiedBy>
  <cp:revision>10</cp:revision>
  <dcterms:created xsi:type="dcterms:W3CDTF">2012-04-12T05:23:37Z</dcterms:created>
  <dcterms:modified xsi:type="dcterms:W3CDTF">2012-04-12T05:32:53Z</dcterms:modified>
</cp:coreProperties>
</file>